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riesXiaoS/OR_homework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汽车工厂选址的优化方案"/>
          <p:cNvSpPr txBox="1"/>
          <p:nvPr>
            <p:ph type="ctrTitle"/>
          </p:nvPr>
        </p:nvSpPr>
        <p:spPr>
          <a:xfrm>
            <a:off x="1270000" y="14351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汽车工厂选址的优化方案</a:t>
            </a:r>
          </a:p>
        </p:txBody>
      </p:sp>
      <p:sp>
        <p:nvSpPr>
          <p:cNvPr id="120" name="李成希 1752511   孙潇 1752365…"/>
          <p:cNvSpPr txBox="1"/>
          <p:nvPr>
            <p:ph type="subTitle" sz="quarter" idx="1"/>
          </p:nvPr>
        </p:nvSpPr>
        <p:spPr>
          <a:xfrm>
            <a:off x="1270000" y="5955335"/>
            <a:ext cx="10464800" cy="1130301"/>
          </a:xfrm>
          <a:prstGeom prst="rect">
            <a:avLst/>
          </a:prstGeom>
        </p:spPr>
        <p:txBody>
          <a:bodyPr/>
          <a:lstStyle/>
          <a:p>
            <a:pPr defTabSz="449833">
              <a:defRPr sz="2849"/>
            </a:pPr>
            <a:r>
              <a:t>李成希 1752511   孙潇 1752365</a:t>
            </a:r>
          </a:p>
          <a:p>
            <a:pPr defTabSz="449833">
              <a:defRPr sz="2849"/>
            </a:pPr>
            <a:r>
              <a:t>敖正楷 1752521   陈豪 1752641</a:t>
            </a:r>
          </a:p>
        </p:txBody>
      </p:sp>
      <p:sp>
        <p:nvSpPr>
          <p:cNvPr id="121" name="运筹学大作业汇报"/>
          <p:cNvSpPr txBox="1"/>
          <p:nvPr/>
        </p:nvSpPr>
        <p:spPr>
          <a:xfrm>
            <a:off x="946150" y="1390650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运筹学大作业汇报</a:t>
            </a:r>
          </a:p>
        </p:txBody>
      </p:sp>
      <p:sp>
        <p:nvSpPr>
          <p:cNvPr id="122" name="2019.6.11"/>
          <p:cNvSpPr txBox="1"/>
          <p:nvPr/>
        </p:nvSpPr>
        <p:spPr>
          <a:xfrm>
            <a:off x="5767374" y="8024470"/>
            <a:ext cx="147005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2019.6.11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运筹学大作业汇报"/>
          <p:cNvSpPr txBox="1"/>
          <p:nvPr/>
        </p:nvSpPr>
        <p:spPr>
          <a:xfrm>
            <a:off x="768350" y="895350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运筹学大作业汇报</a:t>
            </a:r>
          </a:p>
        </p:txBody>
      </p:sp>
      <p:sp>
        <p:nvSpPr>
          <p:cNvPr id="186" name="模型建立与优化算法"/>
          <p:cNvSpPr txBox="1"/>
          <p:nvPr/>
        </p:nvSpPr>
        <p:spPr>
          <a:xfrm>
            <a:off x="4159249" y="1752600"/>
            <a:ext cx="468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模型建立与优化算法</a:t>
            </a:r>
          </a:p>
        </p:txBody>
      </p:sp>
      <p:sp>
        <p:nvSpPr>
          <p:cNvPr id="187" name="情况一：…"/>
          <p:cNvSpPr txBox="1"/>
          <p:nvPr/>
        </p:nvSpPr>
        <p:spPr>
          <a:xfrm>
            <a:off x="1599387" y="2385295"/>
            <a:ext cx="9952635" cy="2205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情况一：</a:t>
            </a:r>
          </a:p>
          <a:p>
            <a:pPr algn="l"/>
            <a:r>
              <a:t>当某座城市的可供建设的地皮为已知量时（从国土资源局获取的数据），</a:t>
            </a:r>
          </a:p>
          <a:p>
            <a:pPr algn="l"/>
            <a:r>
              <a:t>工厂的建筑面积受到约束，则问题简化为课程中所学的0-1规划模型</a:t>
            </a:r>
          </a:p>
          <a:p>
            <a:pPr algn="l"/>
            <a:r>
              <a:t>与运输问题的结合。</a:t>
            </a:r>
          </a:p>
          <a:p>
            <a:pPr algn="l"/>
            <a:r>
              <a:t>分别得出工厂生产年限为“1年、10年、50年”情况下的最优结果。</a:t>
            </a:r>
          </a:p>
        </p:txBody>
      </p:sp>
      <p:sp>
        <p:nvSpPr>
          <p:cNvPr id="188" name="注1：这种情况下，地价和运输总里程均与工厂的选址地点有关。…"/>
          <p:cNvSpPr txBox="1"/>
          <p:nvPr/>
        </p:nvSpPr>
        <p:spPr>
          <a:xfrm>
            <a:off x="1531654" y="5086350"/>
            <a:ext cx="1101032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rgbClr val="FF2600"/>
                </a:solidFill>
              </a:defRPr>
            </a:pPr>
            <a:r>
              <a:t>注1：这种情况下，地价和运输总里程均与工厂的选址地点有关。</a:t>
            </a:r>
          </a:p>
          <a:p>
            <a:pPr algn="l">
              <a:defRPr>
                <a:solidFill>
                  <a:srgbClr val="FF2600"/>
                </a:solidFill>
              </a:defRPr>
            </a:pPr>
            <a:r>
              <a:t>此时有两个变量，分别为工厂的选址以及该工厂向四个城市的运输不同运输量。</a:t>
            </a:r>
          </a:p>
        </p:txBody>
      </p:sp>
      <p:sp>
        <p:nvSpPr>
          <p:cNvPr id="189" name="情况二（优化方案）：…"/>
          <p:cNvSpPr txBox="1"/>
          <p:nvPr/>
        </p:nvSpPr>
        <p:spPr>
          <a:xfrm>
            <a:off x="1551482" y="7024744"/>
            <a:ext cx="10257435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情况二（优化方案）：</a:t>
            </a:r>
          </a:p>
          <a:p>
            <a:pPr algn="l"/>
            <a:r>
              <a:t>当工厂的建筑面积没有约束时，问题转化为三变量的优化问题。采用非线性</a:t>
            </a:r>
          </a:p>
          <a:p>
            <a:pPr algn="l"/>
            <a:r>
              <a:t>分支定界优化算法。最终求得全局最优解。</a:t>
            </a:r>
          </a:p>
        </p:txBody>
      </p:sp>
      <p:sp>
        <p:nvSpPr>
          <p:cNvPr id="190" name="注2：此时存在三个变量。利用lingo软件进行求解。"/>
          <p:cNvSpPr txBox="1"/>
          <p:nvPr/>
        </p:nvSpPr>
        <p:spPr>
          <a:xfrm>
            <a:off x="1528589" y="8514784"/>
            <a:ext cx="1066007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注2：此时存在三个变量。利用lingo软件进行求解。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运筹学大作业汇报"/>
          <p:cNvSpPr txBox="1"/>
          <p:nvPr/>
        </p:nvSpPr>
        <p:spPr>
          <a:xfrm>
            <a:off x="768350" y="895350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运筹学大作业汇报</a:t>
            </a:r>
          </a:p>
        </p:txBody>
      </p:sp>
      <p:sp>
        <p:nvSpPr>
          <p:cNvPr id="193" name="模型建立与优化算法"/>
          <p:cNvSpPr txBox="1"/>
          <p:nvPr/>
        </p:nvSpPr>
        <p:spPr>
          <a:xfrm>
            <a:off x="4159249" y="1752600"/>
            <a:ext cx="468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模型建立与优化算法</a:t>
            </a:r>
          </a:p>
        </p:txBody>
      </p:sp>
      <p:sp>
        <p:nvSpPr>
          <p:cNvPr id="194" name="情况一的约束条件与目标函数："/>
          <p:cNvSpPr txBox="1"/>
          <p:nvPr/>
        </p:nvSpPr>
        <p:spPr>
          <a:xfrm>
            <a:off x="1700987" y="3031253"/>
            <a:ext cx="4466235" cy="88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情况一的约束条件与目标函数：</a:t>
            </a:r>
          </a:p>
        </p:txBody>
      </p:sp>
      <p:pic>
        <p:nvPicPr>
          <p:cNvPr id="195" name="屏幕快照 2019-06-08 上午1.18.37.png" descr="屏幕快照 2019-06-08 上午1.18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9773" y="3797704"/>
            <a:ext cx="5069996" cy="4882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屏幕快照 2019-06-08 上午1.22.51.png" descr="屏幕快照 2019-06-08 上午1.22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73537" y="5230858"/>
            <a:ext cx="7881761" cy="341413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其中"/>
          <p:cNvSpPr txBox="1"/>
          <p:nvPr/>
        </p:nvSpPr>
        <p:spPr>
          <a:xfrm>
            <a:off x="6868213" y="3637779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其中</a:t>
            </a:r>
          </a:p>
        </p:txBody>
      </p:sp>
      <p:pic>
        <p:nvPicPr>
          <p:cNvPr id="198" name="屏幕快照 2019-06-10 下午7.44.32.png" descr="屏幕快照 2019-06-10 下午7.44.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57551" y="3694929"/>
            <a:ext cx="20320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为定值"/>
          <p:cNvSpPr txBox="1"/>
          <p:nvPr/>
        </p:nvSpPr>
        <p:spPr>
          <a:xfrm>
            <a:off x="7803013" y="3637779"/>
            <a:ext cx="1028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为定值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运筹学大作业汇报"/>
          <p:cNvSpPr txBox="1"/>
          <p:nvPr/>
        </p:nvSpPr>
        <p:spPr>
          <a:xfrm>
            <a:off x="768350" y="895350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运筹学大作业汇报</a:t>
            </a:r>
          </a:p>
        </p:txBody>
      </p:sp>
      <p:sp>
        <p:nvSpPr>
          <p:cNvPr id="202" name="情况一的结果（1年）"/>
          <p:cNvSpPr txBox="1"/>
          <p:nvPr/>
        </p:nvSpPr>
        <p:spPr>
          <a:xfrm>
            <a:off x="4424609" y="588473"/>
            <a:ext cx="448330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情况一的结果（1年）</a:t>
            </a:r>
          </a:p>
        </p:txBody>
      </p:sp>
      <p:pic>
        <p:nvPicPr>
          <p:cNvPr id="203" name="1year_limited_area.png" descr="1year_limited_are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7606" y="1685676"/>
            <a:ext cx="7855595" cy="7855594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工厂的使用年限：1年"/>
          <p:cNvSpPr txBox="1"/>
          <p:nvPr/>
        </p:nvSpPr>
        <p:spPr>
          <a:xfrm>
            <a:off x="8827147" y="7486759"/>
            <a:ext cx="375513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工厂的使用年限：1年</a:t>
            </a:r>
          </a:p>
        </p:txBody>
      </p:sp>
      <p:pic>
        <p:nvPicPr>
          <p:cNvPr id="205" name="屏幕快照 2019-06-10 下午5.03.18.png" descr="屏幕快照 2019-06-10 下午5.03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7183" y="2874056"/>
            <a:ext cx="1376749" cy="5732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运筹学大作业汇报"/>
          <p:cNvSpPr txBox="1"/>
          <p:nvPr/>
        </p:nvSpPr>
        <p:spPr>
          <a:xfrm>
            <a:off x="768350" y="895350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运筹学大作业汇报</a:t>
            </a:r>
          </a:p>
        </p:txBody>
      </p:sp>
      <p:sp>
        <p:nvSpPr>
          <p:cNvPr id="208" name="情况一的结果（10年）"/>
          <p:cNvSpPr txBox="1"/>
          <p:nvPr/>
        </p:nvSpPr>
        <p:spPr>
          <a:xfrm>
            <a:off x="4133646" y="517616"/>
            <a:ext cx="47375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情况一的结果（10年）</a:t>
            </a:r>
          </a:p>
        </p:txBody>
      </p:sp>
      <p:pic>
        <p:nvPicPr>
          <p:cNvPr id="209" name="10years_limited_area.png" descr="10years_limited_are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8252" y="1616954"/>
            <a:ext cx="7556672" cy="755667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工厂的使用年限：10年"/>
          <p:cNvSpPr txBox="1"/>
          <p:nvPr/>
        </p:nvSpPr>
        <p:spPr>
          <a:xfrm>
            <a:off x="8264837" y="7076740"/>
            <a:ext cx="407577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工厂的使用年限：10年</a:t>
            </a:r>
          </a:p>
        </p:txBody>
      </p:sp>
      <p:pic>
        <p:nvPicPr>
          <p:cNvPr id="211" name="屏幕快照 2019-06-10 下午5.07.15.png" descr="屏幕快照 2019-06-10 下午5.07.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2889" y="2057047"/>
            <a:ext cx="1302225" cy="66764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运筹学大作业汇报"/>
          <p:cNvSpPr txBox="1"/>
          <p:nvPr/>
        </p:nvSpPr>
        <p:spPr>
          <a:xfrm>
            <a:off x="768350" y="895350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运筹学大作业汇报</a:t>
            </a:r>
          </a:p>
        </p:txBody>
      </p:sp>
      <p:sp>
        <p:nvSpPr>
          <p:cNvPr id="214" name="情况一的结果（50年）"/>
          <p:cNvSpPr txBox="1"/>
          <p:nvPr/>
        </p:nvSpPr>
        <p:spPr>
          <a:xfrm>
            <a:off x="4645628" y="592213"/>
            <a:ext cx="47375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情况一的结果（50年）</a:t>
            </a:r>
          </a:p>
        </p:txBody>
      </p:sp>
      <p:pic>
        <p:nvPicPr>
          <p:cNvPr id="215" name="50years_limited_area.png" descr="50years_limited_are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7757" y="1937393"/>
            <a:ext cx="7606014" cy="760601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工厂的使用年限：50年"/>
          <p:cNvSpPr txBox="1"/>
          <p:nvPr/>
        </p:nvSpPr>
        <p:spPr>
          <a:xfrm>
            <a:off x="8373108" y="7486759"/>
            <a:ext cx="396697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工厂的使用年限：50年</a:t>
            </a:r>
          </a:p>
        </p:txBody>
      </p:sp>
      <p:pic>
        <p:nvPicPr>
          <p:cNvPr id="217" name="屏幕快照 2019-06-10 下午7.29.18.png" descr="屏幕快照 2019-06-10 下午7.29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4559" y="2433004"/>
            <a:ext cx="1215803" cy="66147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运筹学大作业汇报"/>
          <p:cNvSpPr txBox="1"/>
          <p:nvPr/>
        </p:nvSpPr>
        <p:spPr>
          <a:xfrm>
            <a:off x="768350" y="895350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运筹学大作业汇报</a:t>
            </a:r>
          </a:p>
        </p:txBody>
      </p:sp>
      <p:sp>
        <p:nvSpPr>
          <p:cNvPr id="220" name="模型建立与优化算法"/>
          <p:cNvSpPr txBox="1"/>
          <p:nvPr/>
        </p:nvSpPr>
        <p:spPr>
          <a:xfrm>
            <a:off x="4159249" y="1752600"/>
            <a:ext cx="468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模型建立与优化算法</a:t>
            </a:r>
          </a:p>
        </p:txBody>
      </p:sp>
      <p:sp>
        <p:nvSpPr>
          <p:cNvPr id="221" name="情况二 面积无限制 情况下的约束条件和目标函数"/>
          <p:cNvSpPr txBox="1"/>
          <p:nvPr/>
        </p:nvSpPr>
        <p:spPr>
          <a:xfrm>
            <a:off x="2405823" y="2737052"/>
            <a:ext cx="6769304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情况二 面积无限制 情况下的约束条件和目标函数</a:t>
            </a:r>
          </a:p>
        </p:txBody>
      </p:sp>
      <p:pic>
        <p:nvPicPr>
          <p:cNvPr id="222" name="屏幕快照 2019-06-08 上午1.18.37.png" descr="屏幕快照 2019-06-08 上午1.18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0310" y="3797704"/>
            <a:ext cx="5069996" cy="4882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屏幕快照 2019-06-08 上午1.22.51.png" descr="屏幕快照 2019-06-08 上午1.22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4048" y="5686269"/>
            <a:ext cx="7308651" cy="31658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7" name="成组"/>
          <p:cNvGrpSpPr/>
          <p:nvPr/>
        </p:nvGrpSpPr>
        <p:grpSpPr>
          <a:xfrm>
            <a:off x="7625651" y="4108450"/>
            <a:ext cx="1963501" cy="520701"/>
            <a:chOff x="0" y="0"/>
            <a:chExt cx="1963500" cy="520700"/>
          </a:xfrm>
        </p:grpSpPr>
        <p:sp>
          <p:nvSpPr>
            <p:cNvPr id="224" name="其中"/>
            <p:cNvSpPr txBox="1"/>
            <p:nvPr/>
          </p:nvSpPr>
          <p:spPr>
            <a:xfrm>
              <a:off x="0" y="0"/>
              <a:ext cx="7239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其中</a:t>
              </a:r>
            </a:p>
          </p:txBody>
        </p:sp>
        <p:pic>
          <p:nvPicPr>
            <p:cNvPr id="225" name="屏幕快照 2019-06-10 下午7.44.32.png" descr="屏幕快照 2019-06-10 下午7.44.3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89338" y="57150"/>
              <a:ext cx="203201" cy="40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" name="为定值"/>
            <p:cNvSpPr txBox="1"/>
            <p:nvPr/>
          </p:nvSpPr>
          <p:spPr>
            <a:xfrm>
              <a:off x="934800" y="0"/>
              <a:ext cx="10287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为定值</a:t>
              </a:r>
            </a:p>
          </p:txBody>
        </p:sp>
      </p:grpSp>
      <p:pic>
        <p:nvPicPr>
          <p:cNvPr id="228" name="屏幕快照 2019-06-10 下午9.11.57.png" descr="屏幕快照 2019-06-10 下午9.11.5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06977" y="6570708"/>
            <a:ext cx="2311401" cy="139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1year_limited_area.png" descr="1year_limited_are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4427" y="1536303"/>
            <a:ext cx="7644806" cy="7644805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运筹学大作业汇报"/>
          <p:cNvSpPr txBox="1"/>
          <p:nvPr/>
        </p:nvSpPr>
        <p:spPr>
          <a:xfrm>
            <a:off x="768350" y="895350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运筹学大作业汇报</a:t>
            </a:r>
          </a:p>
        </p:txBody>
      </p:sp>
      <p:sp>
        <p:nvSpPr>
          <p:cNvPr id="232" name="情况二 面积无限制（1年）"/>
          <p:cNvSpPr txBox="1"/>
          <p:nvPr/>
        </p:nvSpPr>
        <p:spPr>
          <a:xfrm>
            <a:off x="4213808" y="607845"/>
            <a:ext cx="552480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情况二 面积无限制（1年）</a:t>
            </a:r>
          </a:p>
        </p:txBody>
      </p:sp>
      <p:sp>
        <p:nvSpPr>
          <p:cNvPr id="233" name="工厂的使用年限：1年"/>
          <p:cNvSpPr txBox="1"/>
          <p:nvPr/>
        </p:nvSpPr>
        <p:spPr>
          <a:xfrm>
            <a:off x="8518192" y="7233977"/>
            <a:ext cx="375513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工厂的使用年限：1年</a:t>
            </a:r>
          </a:p>
        </p:txBody>
      </p:sp>
      <p:pic>
        <p:nvPicPr>
          <p:cNvPr id="234" name="屏幕快照 2019-06-10 下午7.38.35.png" descr="屏幕快照 2019-06-10 下午7.38.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272" y="3937010"/>
            <a:ext cx="3948474" cy="3606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10years_limited_area.png" descr="10years_limited_are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5419" y="1740495"/>
            <a:ext cx="7612907" cy="7612907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运筹学大作业汇报"/>
          <p:cNvSpPr txBox="1"/>
          <p:nvPr/>
        </p:nvSpPr>
        <p:spPr>
          <a:xfrm>
            <a:off x="768350" y="895350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运筹学大作业汇报</a:t>
            </a:r>
          </a:p>
        </p:txBody>
      </p:sp>
      <p:sp>
        <p:nvSpPr>
          <p:cNvPr id="238" name="情况二 面积无限制（10年）"/>
          <p:cNvSpPr txBox="1"/>
          <p:nvPr/>
        </p:nvSpPr>
        <p:spPr>
          <a:xfrm>
            <a:off x="3776757" y="588473"/>
            <a:ext cx="577900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情况二 面积无限制（10年）</a:t>
            </a:r>
          </a:p>
        </p:txBody>
      </p:sp>
      <p:sp>
        <p:nvSpPr>
          <p:cNvPr id="239" name="工厂的使用年限：10年"/>
          <p:cNvSpPr txBox="1"/>
          <p:nvPr/>
        </p:nvSpPr>
        <p:spPr>
          <a:xfrm>
            <a:off x="8594229" y="7512159"/>
            <a:ext cx="396697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工厂的使用年限：10年</a:t>
            </a:r>
          </a:p>
        </p:txBody>
      </p:sp>
      <p:pic>
        <p:nvPicPr>
          <p:cNvPr id="240" name="屏幕快照 2019-06-10 下午8.04.17.png" descr="屏幕快照 2019-06-10 下午8.04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8345" y="3914972"/>
            <a:ext cx="3735850" cy="3263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50years_limited_area.png" descr="50years_limited_are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9137" y="1863328"/>
            <a:ext cx="7271693" cy="7271693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运筹学大作业汇报"/>
          <p:cNvSpPr txBox="1"/>
          <p:nvPr/>
        </p:nvSpPr>
        <p:spPr>
          <a:xfrm>
            <a:off x="768350" y="895350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运筹学大作业汇报</a:t>
            </a:r>
          </a:p>
        </p:txBody>
      </p:sp>
      <p:sp>
        <p:nvSpPr>
          <p:cNvPr id="244" name="情况二 面积无限制（50年）"/>
          <p:cNvSpPr txBox="1"/>
          <p:nvPr/>
        </p:nvSpPr>
        <p:spPr>
          <a:xfrm>
            <a:off x="3776757" y="588473"/>
            <a:ext cx="577900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情况二 面积无限制（50年）</a:t>
            </a:r>
          </a:p>
        </p:txBody>
      </p:sp>
      <p:sp>
        <p:nvSpPr>
          <p:cNvPr id="245" name="工厂的使用年限：50年"/>
          <p:cNvSpPr txBox="1"/>
          <p:nvPr/>
        </p:nvSpPr>
        <p:spPr>
          <a:xfrm>
            <a:off x="8721229" y="7486759"/>
            <a:ext cx="396697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工厂的使用年限：50年</a:t>
            </a:r>
          </a:p>
        </p:txBody>
      </p:sp>
      <p:pic>
        <p:nvPicPr>
          <p:cNvPr id="246" name="屏幕快照 2019-06-10 下午8.08.12.png" descr="屏幕快照 2019-06-10 下午8.08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41" y="3548615"/>
            <a:ext cx="3625631" cy="4586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运筹学大作业汇报"/>
          <p:cNvSpPr txBox="1"/>
          <p:nvPr/>
        </p:nvSpPr>
        <p:spPr>
          <a:xfrm>
            <a:off x="768350" y="895350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运筹学大作业汇报</a:t>
            </a:r>
          </a:p>
        </p:txBody>
      </p:sp>
      <p:sp>
        <p:nvSpPr>
          <p:cNvPr id="249" name="特点与创新"/>
          <p:cNvSpPr txBox="1"/>
          <p:nvPr/>
        </p:nvSpPr>
        <p:spPr>
          <a:xfrm>
            <a:off x="4730750" y="1835150"/>
            <a:ext cx="354330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/>
            </a:lvl1pPr>
          </a:lstStyle>
          <a:p>
            <a:pPr/>
            <a:r>
              <a:t>特点与创新</a:t>
            </a:r>
          </a:p>
        </p:txBody>
      </p:sp>
      <p:sp>
        <p:nvSpPr>
          <p:cNvPr id="250" name="灵活使用课本所学知识。…"/>
          <p:cNvSpPr txBox="1"/>
          <p:nvPr/>
        </p:nvSpPr>
        <p:spPr>
          <a:xfrm>
            <a:off x="589634" y="4625339"/>
            <a:ext cx="11226801" cy="2230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lnSpc>
                <a:spcPts val="2500"/>
              </a:lnSpc>
              <a:spcBef>
                <a:spcPts val="4200"/>
              </a:spcBef>
              <a:buSzPct val="145000"/>
              <a:buChar char="•"/>
              <a:defRPr sz="4000"/>
            </a:pPr>
            <a:r>
              <a:t>灵活使用课本所学知识。</a:t>
            </a:r>
          </a:p>
          <a:p>
            <a:pPr marL="444500" indent="-444500" algn="l">
              <a:lnSpc>
                <a:spcPts val="2500"/>
              </a:lnSpc>
              <a:spcBef>
                <a:spcPts val="4200"/>
              </a:spcBef>
              <a:buSzPct val="145000"/>
              <a:buChar char="•"/>
              <a:defRPr sz="4000"/>
            </a:pPr>
            <a:r>
              <a:t>获取的数据较为真实。</a:t>
            </a:r>
          </a:p>
          <a:p>
            <a:pPr marL="444500" indent="-444500" algn="l">
              <a:lnSpc>
                <a:spcPts val="2500"/>
              </a:lnSpc>
              <a:spcBef>
                <a:spcPts val="4200"/>
              </a:spcBef>
              <a:buSzPct val="145000"/>
              <a:buChar char="•"/>
              <a:defRPr sz="4000"/>
            </a:pPr>
            <a:r>
              <a:t>最终的优化结果符合预期，有一定的现实意义。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目 录"/>
          <p:cNvSpPr txBox="1"/>
          <p:nvPr>
            <p:ph type="title"/>
          </p:nvPr>
        </p:nvSpPr>
        <p:spPr>
          <a:xfrm>
            <a:off x="952500" y="13208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目 录</a:t>
            </a:r>
          </a:p>
        </p:txBody>
      </p:sp>
      <p:sp>
        <p:nvSpPr>
          <p:cNvPr id="125" name="问题背景…"/>
          <p:cNvSpPr txBox="1"/>
          <p:nvPr>
            <p:ph type="body" idx="1"/>
          </p:nvPr>
        </p:nvSpPr>
        <p:spPr>
          <a:xfrm>
            <a:off x="952500" y="29972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问题背景</a:t>
            </a:r>
          </a:p>
          <a:p>
            <a:pPr/>
            <a:r>
              <a:t>基本假设、变量介绍和数据来源</a:t>
            </a:r>
          </a:p>
          <a:p>
            <a:pPr/>
            <a:r>
              <a:t>模型建立与优化算法</a:t>
            </a:r>
          </a:p>
          <a:p>
            <a:pPr/>
            <a:r>
              <a:t>可视化结果</a:t>
            </a:r>
          </a:p>
          <a:p>
            <a:pPr/>
            <a:r>
              <a:t>特点与创新</a:t>
            </a:r>
          </a:p>
        </p:txBody>
      </p:sp>
      <p:sp>
        <p:nvSpPr>
          <p:cNvPr id="126" name="运筹学大作业汇报"/>
          <p:cNvSpPr txBox="1"/>
          <p:nvPr/>
        </p:nvSpPr>
        <p:spPr>
          <a:xfrm>
            <a:off x="641350" y="844550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运筹学大作业汇报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运筹学大作业汇报"/>
          <p:cNvSpPr txBox="1"/>
          <p:nvPr/>
        </p:nvSpPr>
        <p:spPr>
          <a:xfrm>
            <a:off x="768350" y="895350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运筹学大作业汇报</a:t>
            </a:r>
          </a:p>
        </p:txBody>
      </p:sp>
      <p:sp>
        <p:nvSpPr>
          <p:cNvPr id="253" name="附录：参考文献、lingo源代码与…"/>
          <p:cNvSpPr txBox="1"/>
          <p:nvPr/>
        </p:nvSpPr>
        <p:spPr>
          <a:xfrm>
            <a:off x="2734564" y="2873364"/>
            <a:ext cx="7535673" cy="1538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附录：参考文献、lingo源代码与</a:t>
            </a:r>
          </a:p>
          <a:p>
            <a:pPr>
              <a:defRPr sz="4000"/>
            </a:pPr>
            <a:r>
              <a:t>收集的实际数据详见GitHub</a:t>
            </a:r>
          </a:p>
        </p:txBody>
      </p:sp>
      <p:sp>
        <p:nvSpPr>
          <p:cNvPr id="254" name="网址链接：…"/>
          <p:cNvSpPr txBox="1"/>
          <p:nvPr/>
        </p:nvSpPr>
        <p:spPr>
          <a:xfrm>
            <a:off x="1549520" y="5876046"/>
            <a:ext cx="10550231" cy="1293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/>
            </a:pPr>
            <a:r>
              <a:t>网址链接：</a:t>
            </a:r>
          </a:p>
          <a:p>
            <a:pPr>
              <a:defRPr sz="3600"/>
            </a:pPr>
            <a:r>
              <a:rPr u="sng">
                <a:hlinkClick r:id="rId2" invalidUrl="" action="" tgtFrame="" tooltip="" history="1" highlightClick="0" endSnd="0"/>
              </a:rPr>
              <a:t>https://github.com/AriesXiaoS/OR_homework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运筹学大作业汇报"/>
          <p:cNvSpPr txBox="1"/>
          <p:nvPr/>
        </p:nvSpPr>
        <p:spPr>
          <a:xfrm>
            <a:off x="768350" y="895350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运筹学大作业汇报</a:t>
            </a:r>
          </a:p>
        </p:txBody>
      </p:sp>
      <p:sp>
        <p:nvSpPr>
          <p:cNvPr id="257" name="谢谢大家！"/>
          <p:cNvSpPr txBox="1"/>
          <p:nvPr/>
        </p:nvSpPr>
        <p:spPr>
          <a:xfrm>
            <a:off x="3905249" y="4114799"/>
            <a:ext cx="519430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谢谢大家！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运筹学大作业汇报"/>
          <p:cNvSpPr txBox="1"/>
          <p:nvPr/>
        </p:nvSpPr>
        <p:spPr>
          <a:xfrm>
            <a:off x="768350" y="895350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运筹学大作业汇报</a:t>
            </a:r>
          </a:p>
        </p:txBody>
      </p:sp>
      <p:sp>
        <p:nvSpPr>
          <p:cNvPr id="129" name="问题背景"/>
          <p:cNvSpPr txBox="1"/>
          <p:nvPr/>
        </p:nvSpPr>
        <p:spPr>
          <a:xfrm>
            <a:off x="5429249" y="1587500"/>
            <a:ext cx="214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问题背景</a:t>
            </a:r>
          </a:p>
        </p:txBody>
      </p:sp>
      <p:sp>
        <p:nvSpPr>
          <p:cNvPr id="130" name="研究意义"/>
          <p:cNvSpPr txBox="1"/>
          <p:nvPr/>
        </p:nvSpPr>
        <p:spPr>
          <a:xfrm>
            <a:off x="1602316" y="6453716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研究意义</a:t>
            </a:r>
          </a:p>
        </p:txBody>
      </p:sp>
      <p:sp>
        <p:nvSpPr>
          <p:cNvPr id="131" name="背景介绍"/>
          <p:cNvSpPr txBox="1"/>
          <p:nvPr/>
        </p:nvSpPr>
        <p:spPr>
          <a:xfrm>
            <a:off x="1517650" y="258445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背景介绍</a:t>
            </a:r>
          </a:p>
        </p:txBody>
      </p:sp>
      <p:sp>
        <p:nvSpPr>
          <p:cNvPr id="132" name="增大交通运力…"/>
          <p:cNvSpPr txBox="1"/>
          <p:nvPr>
            <p:ph type="body" sz="quarter" idx="1"/>
          </p:nvPr>
        </p:nvSpPr>
        <p:spPr>
          <a:xfrm>
            <a:off x="1570566" y="7268904"/>
            <a:ext cx="2552701" cy="1740199"/>
          </a:xfrm>
          <a:prstGeom prst="rect">
            <a:avLst/>
          </a:prstGeom>
        </p:spPr>
        <p:txBody>
          <a:bodyPr/>
          <a:lstStyle/>
          <a:p>
            <a:pPr marL="346710" indent="-346710" defTabSz="455675">
              <a:lnSpc>
                <a:spcPts val="1900"/>
              </a:lnSpc>
              <a:spcBef>
                <a:spcPts val="3200"/>
              </a:spcBef>
              <a:defRPr b="1" sz="2184"/>
            </a:pPr>
            <a:r>
              <a:t>增大交通运力</a:t>
            </a:r>
          </a:p>
          <a:p>
            <a:pPr marL="346710" indent="-346710" defTabSz="455675">
              <a:lnSpc>
                <a:spcPts val="1900"/>
              </a:lnSpc>
              <a:spcBef>
                <a:spcPts val="3200"/>
              </a:spcBef>
              <a:defRPr b="1" sz="2184"/>
            </a:pPr>
            <a:r>
              <a:t>合理利用空间</a:t>
            </a:r>
          </a:p>
          <a:p>
            <a:pPr marL="346710" indent="-346710" defTabSz="455675">
              <a:lnSpc>
                <a:spcPts val="1900"/>
              </a:lnSpc>
              <a:spcBef>
                <a:spcPts val="3200"/>
              </a:spcBef>
              <a:defRPr b="1" sz="2184"/>
            </a:pPr>
            <a:r>
              <a:t>满足多方需求</a:t>
            </a:r>
          </a:p>
        </p:txBody>
      </p:sp>
      <p:pic>
        <p:nvPicPr>
          <p:cNvPr id="133" name="图片 7" descr="图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62003" y="6874004"/>
            <a:ext cx="3794997" cy="25299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屏幕快照 2019-06-07 上午8.48.52.png" descr="屏幕快照 2019-06-07 上午8.48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0971" y="4854687"/>
            <a:ext cx="11095603" cy="1101342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上海大众汽车有限公司"/>
          <p:cNvSpPr txBox="1"/>
          <p:nvPr/>
        </p:nvSpPr>
        <p:spPr>
          <a:xfrm>
            <a:off x="1500716" y="3278716"/>
            <a:ext cx="3162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上海大众汽车有限公司</a:t>
            </a:r>
          </a:p>
        </p:txBody>
      </p:sp>
      <p:sp>
        <p:nvSpPr>
          <p:cNvPr id="136" name="计划销售地点为北京、上海、广州、南京"/>
          <p:cNvSpPr txBox="1"/>
          <p:nvPr/>
        </p:nvSpPr>
        <p:spPr>
          <a:xfrm>
            <a:off x="1517650" y="3979918"/>
            <a:ext cx="5600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计划销售地点为北京、上海、广州、南京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运筹学大作业汇报"/>
          <p:cNvSpPr txBox="1"/>
          <p:nvPr/>
        </p:nvSpPr>
        <p:spPr>
          <a:xfrm>
            <a:off x="768350" y="895350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运筹学大作业汇报</a:t>
            </a:r>
          </a:p>
        </p:txBody>
      </p:sp>
      <p:sp>
        <p:nvSpPr>
          <p:cNvPr id="139" name="基本假设与变量介绍"/>
          <p:cNvSpPr txBox="1"/>
          <p:nvPr/>
        </p:nvSpPr>
        <p:spPr>
          <a:xfrm>
            <a:off x="4159249" y="1752600"/>
            <a:ext cx="468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基本假设与变量介绍</a:t>
            </a:r>
          </a:p>
        </p:txBody>
      </p:sp>
      <p:sp>
        <p:nvSpPr>
          <p:cNvPr id="140" name="1、上汽大众公司每一年需要为北京、上海、广州、南京这四座城市生产相同数量的新车。…"/>
          <p:cNvSpPr txBox="1"/>
          <p:nvPr/>
        </p:nvSpPr>
        <p:spPr>
          <a:xfrm>
            <a:off x="995757" y="3072383"/>
            <a:ext cx="10742352" cy="4116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ts val="3500"/>
              </a:lnSpc>
            </a:pPr>
            <a:r>
              <a:t>1、上汽大众公司每一年需要为北京、上海、广州、南京这四座城市生产相同数量的新车。</a:t>
            </a:r>
          </a:p>
          <a:p>
            <a:pPr algn="l">
              <a:lnSpc>
                <a:spcPts val="3500"/>
              </a:lnSpc>
            </a:pPr>
            <a:r>
              <a:t>2、各地工厂每年的产量保持不变。工厂的产量与其占地面积呈正比关系。</a:t>
            </a:r>
          </a:p>
          <a:p>
            <a:pPr algn="l">
              <a:lnSpc>
                <a:spcPts val="3500"/>
              </a:lnSpc>
            </a:pPr>
            <a:r>
              <a:t>3、单位运输费用和运输里程数成线性关系。当工厂选址确定后，则其到四大城市的运输里程数视为已知量。（运输费用=路费+油费）</a:t>
            </a:r>
          </a:p>
          <a:p>
            <a:pPr algn="l">
              <a:lnSpc>
                <a:spcPts val="3500"/>
              </a:lnSpc>
            </a:pPr>
            <a:r>
              <a:t>4、根据经济学中的边际效益定理，为了最大化利润，每一个城市至多只能修建三座工厂。</a:t>
            </a:r>
          </a:p>
          <a:p>
            <a:pPr algn="l">
              <a:lnSpc>
                <a:spcPts val="3500"/>
              </a:lnSpc>
            </a:pPr>
            <a:r>
              <a:t>5、为了保证利润最大化，生产量与需求量近似相等。避免出现供大于求、供不应求的情况。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运筹学大作业汇报"/>
          <p:cNvSpPr txBox="1"/>
          <p:nvPr/>
        </p:nvSpPr>
        <p:spPr>
          <a:xfrm>
            <a:off x="768350" y="895350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运筹学大作业汇报</a:t>
            </a:r>
          </a:p>
        </p:txBody>
      </p:sp>
      <p:sp>
        <p:nvSpPr>
          <p:cNvPr id="143" name="数据来源"/>
          <p:cNvSpPr txBox="1"/>
          <p:nvPr/>
        </p:nvSpPr>
        <p:spPr>
          <a:xfrm>
            <a:off x="5226050" y="1504950"/>
            <a:ext cx="25527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数据来源</a:t>
            </a:r>
          </a:p>
        </p:txBody>
      </p:sp>
      <p:sp>
        <p:nvSpPr>
          <p:cNvPr id="144" name="采集的数据均为生活中的实际值"/>
          <p:cNvSpPr txBox="1"/>
          <p:nvPr/>
        </p:nvSpPr>
        <p:spPr>
          <a:xfrm>
            <a:off x="7376583" y="666750"/>
            <a:ext cx="4381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采集的数据均为生活中的实际值</a:t>
            </a:r>
          </a:p>
        </p:txBody>
      </p:sp>
      <p:sp>
        <p:nvSpPr>
          <p:cNvPr id="145" name="各个城市的每年，上海大众生产的新车需求量："/>
          <p:cNvSpPr txBox="1"/>
          <p:nvPr/>
        </p:nvSpPr>
        <p:spPr>
          <a:xfrm>
            <a:off x="501650" y="2774950"/>
            <a:ext cx="75819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各个城市的每年，上海大众生产的新车需求量：</a:t>
            </a:r>
          </a:p>
        </p:txBody>
      </p:sp>
      <p:sp>
        <p:nvSpPr>
          <p:cNvPr id="146" name="北京=5.98 上海=3.79 广州=2.53 南京=2.53 单位：万辆"/>
          <p:cNvSpPr txBox="1"/>
          <p:nvPr/>
        </p:nvSpPr>
        <p:spPr>
          <a:xfrm>
            <a:off x="1589176" y="3651250"/>
            <a:ext cx="875395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800">
                <a:solidFill>
                  <a:srgbClr val="FF2600"/>
                </a:solidFill>
              </a:defRPr>
            </a:lvl1pPr>
          </a:lstStyle>
          <a:p>
            <a:pPr/>
            <a:r>
              <a:t>北京=5.98 上海=3.79 广州=2.53 南京=2.53 单位：万辆</a:t>
            </a:r>
          </a:p>
        </p:txBody>
      </p:sp>
      <p:sp>
        <p:nvSpPr>
          <p:cNvPr id="147" name="由2017中国各主要城市汽车保有量与主要城市的汽车增长量…"/>
          <p:cNvSpPr txBox="1"/>
          <p:nvPr/>
        </p:nvSpPr>
        <p:spPr>
          <a:xfrm>
            <a:off x="786319" y="5270439"/>
            <a:ext cx="8865262" cy="1050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600"/>
            </a:pPr>
            <a:r>
              <a:t>由2017中国各主要城市汽车保有量与主要城市的汽车增长量</a:t>
            </a:r>
          </a:p>
          <a:p>
            <a:pPr algn="l" defTabSz="457200">
              <a:defRPr sz="2600"/>
            </a:pPr>
            <a:r>
              <a:t>来估算四座城市的年汽车总需求量。</a:t>
            </a:r>
          </a:p>
        </p:txBody>
      </p:sp>
      <p:sp>
        <p:nvSpPr>
          <p:cNvPr id="148" name="https://baijiahao.baidu.com/s?id=1595539728686322152&amp;wfr=spider&amp;for=pc"/>
          <p:cNvSpPr txBox="1"/>
          <p:nvPr/>
        </p:nvSpPr>
        <p:spPr>
          <a:xfrm>
            <a:off x="708443" y="6426260"/>
            <a:ext cx="1096300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b="0">
                <a:solidFill>
                  <a:srgbClr val="0366D6"/>
                </a:solidFill>
              </a:defRPr>
            </a:lvl1pPr>
          </a:lstStyle>
          <a:p>
            <a:pPr/>
            <a:r>
              <a:t>https://baijiahao.baidu.com/s?id=1595539728686322152&amp;wfr=spider&amp;for=pc</a:t>
            </a:r>
          </a:p>
        </p:txBody>
      </p:sp>
      <p:sp>
        <p:nvSpPr>
          <p:cNvPr id="149" name="用2018上海大众车销量/总汽车销量，作为此汽车品牌销售占比，…"/>
          <p:cNvSpPr txBox="1"/>
          <p:nvPr/>
        </p:nvSpPr>
        <p:spPr>
          <a:xfrm>
            <a:off x="744591" y="7629396"/>
            <a:ext cx="9648166" cy="1050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600"/>
            </a:pPr>
            <a:r>
              <a:t>用2018上海大众车销量/总汽车销量，作为此汽车品牌销售占比，</a:t>
            </a:r>
          </a:p>
          <a:p>
            <a:pPr algn="l" defTabSz="457200">
              <a:defRPr sz="2600"/>
            </a:pPr>
            <a:r>
              <a:t>得出每个城市的上海大众车的年需求量。</a:t>
            </a:r>
          </a:p>
        </p:txBody>
      </p:sp>
      <p:sp>
        <p:nvSpPr>
          <p:cNvPr id="150" name="http://www.sohu.com/a/291095741_662681"/>
          <p:cNvSpPr txBox="1"/>
          <p:nvPr/>
        </p:nvSpPr>
        <p:spPr>
          <a:xfrm>
            <a:off x="764509" y="8795766"/>
            <a:ext cx="611611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>
                <a:solidFill>
                  <a:srgbClr val="0366D6"/>
                </a:solidFill>
              </a:defRPr>
            </a:lvl1pPr>
          </a:lstStyle>
          <a:p>
            <a:pPr/>
            <a:r>
              <a:t>http://www.sohu.com/a/291095741_662681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运筹学大作业汇报"/>
          <p:cNvSpPr txBox="1"/>
          <p:nvPr/>
        </p:nvSpPr>
        <p:spPr>
          <a:xfrm>
            <a:off x="768350" y="895350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运筹学大作业汇报</a:t>
            </a:r>
          </a:p>
        </p:txBody>
      </p:sp>
      <p:sp>
        <p:nvSpPr>
          <p:cNvPr id="153" name="数据来源"/>
          <p:cNvSpPr txBox="1"/>
          <p:nvPr/>
        </p:nvSpPr>
        <p:spPr>
          <a:xfrm>
            <a:off x="5226050" y="1504950"/>
            <a:ext cx="25527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数据来源</a:t>
            </a:r>
          </a:p>
        </p:txBody>
      </p:sp>
      <p:sp>
        <p:nvSpPr>
          <p:cNvPr id="154" name="采集的数据均为生活中的实际值"/>
          <p:cNvSpPr txBox="1"/>
          <p:nvPr/>
        </p:nvSpPr>
        <p:spPr>
          <a:xfrm>
            <a:off x="7376583" y="666750"/>
            <a:ext cx="4381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采集的数据均为生活中的实际值</a:t>
            </a:r>
          </a:p>
        </p:txBody>
      </p:sp>
      <p:sp>
        <p:nvSpPr>
          <p:cNvPr id="155" name="实际数据：…"/>
          <p:cNvSpPr txBox="1"/>
          <p:nvPr/>
        </p:nvSpPr>
        <p:spPr>
          <a:xfrm>
            <a:off x="1241775" y="4552280"/>
            <a:ext cx="58039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实际数据：</a:t>
            </a:r>
          </a:p>
          <a:p>
            <a:pPr>
              <a:defRPr sz="2800"/>
            </a:pPr>
            <a:r>
              <a:t>单位土地价格从中国土地市场网获得</a:t>
            </a:r>
          </a:p>
        </p:txBody>
      </p:sp>
      <p:sp>
        <p:nvSpPr>
          <p:cNvPr id="156" name="http://www.landchina.com/"/>
          <p:cNvSpPr txBox="1"/>
          <p:nvPr/>
        </p:nvSpPr>
        <p:spPr>
          <a:xfrm>
            <a:off x="7276286" y="5182508"/>
            <a:ext cx="380573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>
                <a:solidFill>
                  <a:srgbClr val="0366D6"/>
                </a:solidFill>
              </a:defRPr>
            </a:lvl1pPr>
          </a:lstStyle>
          <a:p>
            <a:pPr/>
            <a:r>
              <a:t>http://www.landchina.com/</a:t>
            </a:r>
          </a:p>
        </p:txBody>
      </p:sp>
      <p:sp>
        <p:nvSpPr>
          <p:cNvPr id="157" name="假设：…"/>
          <p:cNvSpPr txBox="1"/>
          <p:nvPr/>
        </p:nvSpPr>
        <p:spPr>
          <a:xfrm>
            <a:off x="1257027" y="2558605"/>
            <a:ext cx="1016995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假设：</a:t>
            </a:r>
          </a:p>
          <a:p>
            <a:pPr>
              <a:defRPr sz="2800"/>
            </a:pPr>
            <a:r>
              <a:t>工厂的总设备成本、总产量和总土地价格均与工厂面积成正比。</a:t>
            </a:r>
          </a:p>
          <a:p>
            <a:pPr algn="l">
              <a:defRPr sz="2800"/>
            </a:pPr>
            <a:r>
              <a:t>单位工厂建设成本=单位设备成本+单位土地价格</a:t>
            </a:r>
          </a:p>
        </p:txBody>
      </p:sp>
      <p:sp>
        <p:nvSpPr>
          <p:cNvPr id="158" name="仪征工厂：位于江苏省仪征市，占地面积128.05万平方米，年产能为30万辆。2012年7月26日投产。总投资11亿 其中6.2亿为设备采购，4.8亿为设备安装和厂房建设"/>
          <p:cNvSpPr txBox="1"/>
          <p:nvPr/>
        </p:nvSpPr>
        <p:spPr>
          <a:xfrm>
            <a:off x="1177724" y="6443251"/>
            <a:ext cx="10328564" cy="819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rgbClr val="6A737D"/>
                </a:solidFill>
              </a:defRPr>
            </a:lvl1pPr>
          </a:lstStyle>
          <a:p>
            <a:pPr/>
            <a:r>
              <a:t>仪征工厂：位于江苏省仪征市，占地面积128.05万平方米，年产能为30万辆。2012年7月26日投产。总投资11亿 其中6.2亿为设备采购，4.8亿为设备安装和厂房建设</a:t>
            </a:r>
          </a:p>
        </p:txBody>
      </p:sp>
      <p:sp>
        <p:nvSpPr>
          <p:cNvPr id="159" name="比例系数由上海大众仪征工厂得出："/>
          <p:cNvSpPr txBox="1"/>
          <p:nvPr/>
        </p:nvSpPr>
        <p:spPr>
          <a:xfrm>
            <a:off x="1241775" y="5904015"/>
            <a:ext cx="58039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pPr/>
            <a:r>
              <a:t>比例系数由上海大众仪征工厂得出：</a:t>
            </a:r>
          </a:p>
        </p:txBody>
      </p:sp>
      <p:sp>
        <p:nvSpPr>
          <p:cNvPr id="160" name="单位面积工厂造价…"/>
          <p:cNvSpPr txBox="1"/>
          <p:nvPr/>
        </p:nvSpPr>
        <p:spPr>
          <a:xfrm>
            <a:off x="1111620" y="7420478"/>
            <a:ext cx="7892797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单位面积工厂造价</a:t>
            </a:r>
          </a:p>
          <a:p>
            <a:pPr algn="l">
              <a:defRPr>
                <a:solidFill>
                  <a:srgbClr val="FF2600"/>
                </a:solidFill>
              </a:defRPr>
            </a:pPr>
            <a:r>
              <a:t>110000万元/130 0000平方米=0.0846153846万元/平方米</a:t>
            </a:r>
          </a:p>
          <a:p>
            <a:pPr algn="l"/>
          </a:p>
        </p:txBody>
      </p:sp>
      <p:sp>
        <p:nvSpPr>
          <p:cNvPr id="161" name="单位面积工厂产量…"/>
          <p:cNvSpPr txBox="1"/>
          <p:nvPr/>
        </p:nvSpPr>
        <p:spPr>
          <a:xfrm>
            <a:off x="1124012" y="8368931"/>
            <a:ext cx="697717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单位面积工厂产量</a:t>
            </a:r>
          </a:p>
          <a:p>
            <a:pPr algn="l">
              <a:defRPr>
                <a:solidFill>
                  <a:srgbClr val="FF2600"/>
                </a:solidFill>
              </a:defRPr>
            </a:pPr>
            <a:r>
              <a:t>30万辆/130万平方米=0.230769231 万辆/万平方米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假设运输车辆均为大货车，接入高德地图API获取里程数据。…"/>
          <p:cNvSpPr txBox="1"/>
          <p:nvPr/>
        </p:nvSpPr>
        <p:spPr>
          <a:xfrm>
            <a:off x="984022" y="2453577"/>
            <a:ext cx="9738361" cy="7070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假设运输车辆均为大货车，接入高德地图API获取里程数据。</a:t>
            </a:r>
          </a:p>
          <a:p>
            <a:pPr algn="l"/>
          </a:p>
          <a:p>
            <a:pPr algn="l"/>
            <a:r>
              <a:t>运输费用=油费+路费</a:t>
            </a:r>
          </a:p>
          <a:p>
            <a:pPr algn="l" defTabSz="457200">
              <a:defRPr b="0" sz="2000">
                <a:solidFill>
                  <a:srgbClr val="24292E"/>
                </a:solidFill>
              </a:defRPr>
            </a:pPr>
            <a:r>
              <a:t>不考虑租车或买车的费用，不考虑司机的工资。</a:t>
            </a:r>
          </a:p>
          <a:p>
            <a:pPr algn="l" defTabSz="457200">
              <a:defRPr sz="1600">
                <a:solidFill>
                  <a:srgbClr val="0366D6"/>
                </a:solidFill>
              </a:defRPr>
            </a:pPr>
          </a:p>
          <a:p>
            <a:pPr algn="l"/>
            <a:r>
              <a:t>行驶距离计算时假设工厂的建设位于城市最中心</a:t>
            </a:r>
          </a:p>
          <a:p>
            <a:pPr algn="l" defTabSz="457200">
              <a:defRPr b="0" sz="2000">
                <a:solidFill>
                  <a:srgbClr val="24292E"/>
                </a:solidFill>
              </a:defRPr>
            </a:pPr>
            <a:r>
              <a:t>城市郊区到市中心的距离相对于两城市之间的距离可以忽略</a:t>
            </a:r>
          </a:p>
          <a:p>
            <a:pPr algn="l" defTabSz="457200">
              <a:defRPr sz="1400">
                <a:solidFill>
                  <a:srgbClr val="0366D6"/>
                </a:solidFill>
              </a:defRPr>
            </a:pPr>
          </a:p>
          <a:p>
            <a:pPr algn="l"/>
            <a:r>
              <a:t>油费</a:t>
            </a:r>
          </a:p>
          <a:p>
            <a:pPr algn="l" defTabSz="457200">
              <a:defRPr b="0" sz="2000">
                <a:solidFill>
                  <a:srgbClr val="24292E"/>
                </a:solidFill>
              </a:defRPr>
            </a:pPr>
            <a:r>
              <a:t>百度查询得到每升柴油的价格大约为6.72元 （2019.5.10）</a:t>
            </a:r>
          </a:p>
          <a:p>
            <a:pPr algn="l" defTabSz="457200">
              <a:defRPr b="0" sz="2000">
                <a:solidFill>
                  <a:srgbClr val="24292E"/>
                </a:solidFill>
              </a:defRPr>
            </a:pPr>
            <a:r>
              <a:t>知乎提问得到货车每百公里油耗为30-50升，取0.4L/公里</a:t>
            </a:r>
          </a:p>
          <a:p>
            <a:pPr algn="l">
              <a:defRPr>
                <a:solidFill>
                  <a:srgbClr val="FF2600"/>
                </a:solidFill>
              </a:defRPr>
            </a:pPr>
            <a:r>
              <a:t>最终油费=行驶距离×0.4×6.72</a:t>
            </a:r>
          </a:p>
          <a:p>
            <a:pPr algn="l" defTabSz="457200">
              <a:defRPr sz="1400">
                <a:solidFill>
                  <a:srgbClr val="0366D6"/>
                </a:solidFill>
              </a:defRPr>
            </a:pPr>
          </a:p>
          <a:p>
            <a:pPr algn="l"/>
            <a:r>
              <a:t>路费</a:t>
            </a:r>
          </a:p>
          <a:p>
            <a:pPr algn="l" defTabSz="457200">
              <a:defRPr b="0" sz="2000">
                <a:solidFill>
                  <a:srgbClr val="24292E"/>
                </a:solidFill>
              </a:defRPr>
            </a:pPr>
            <a:r>
              <a:t>查询全国高速公路收费情况，大多数省份小轿车收费0.4元/公里，重型货车2元/公里。</a:t>
            </a:r>
          </a:p>
          <a:p>
            <a:pPr algn="l" defTabSz="457200">
              <a:defRPr b="0" sz="2000">
                <a:solidFill>
                  <a:srgbClr val="24292E"/>
                </a:solidFill>
              </a:defRPr>
            </a:pPr>
            <a:r>
              <a:t>高德地图显示的路费均为小轿车的情况。</a:t>
            </a:r>
          </a:p>
          <a:p>
            <a:pPr algn="l">
              <a:defRPr>
                <a:solidFill>
                  <a:srgbClr val="FF2600"/>
                </a:solidFill>
              </a:defRPr>
            </a:pPr>
            <a:r>
              <a:t>货车路费=小轿车路费×5</a:t>
            </a:r>
          </a:p>
          <a:p>
            <a:pPr algn="l" defTabSz="457200">
              <a:defRPr b="0" sz="1600">
                <a:solidFill>
                  <a:srgbClr val="6A737D"/>
                </a:solidFill>
              </a:defRPr>
            </a:pPr>
          </a:p>
          <a:p>
            <a:pPr algn="l" defTabSz="457200">
              <a:defRPr sz="1400">
                <a:solidFill>
                  <a:srgbClr val="0366D6"/>
                </a:solidFill>
              </a:defRPr>
            </a:pPr>
          </a:p>
        </p:txBody>
      </p:sp>
      <p:sp>
        <p:nvSpPr>
          <p:cNvPr id="164" name="数据来源"/>
          <p:cNvSpPr txBox="1"/>
          <p:nvPr/>
        </p:nvSpPr>
        <p:spPr>
          <a:xfrm>
            <a:off x="4977392" y="1205370"/>
            <a:ext cx="25527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数据来源</a:t>
            </a:r>
          </a:p>
        </p:txBody>
      </p:sp>
      <p:sp>
        <p:nvSpPr>
          <p:cNvPr id="165" name="运筹学大作业汇报"/>
          <p:cNvSpPr txBox="1"/>
          <p:nvPr/>
        </p:nvSpPr>
        <p:spPr>
          <a:xfrm>
            <a:off x="619155" y="771021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运筹学大作业汇报</a:t>
            </a:r>
          </a:p>
        </p:txBody>
      </p:sp>
      <p:sp>
        <p:nvSpPr>
          <p:cNvPr id="166" name="采集的数据均为生活中的实际值"/>
          <p:cNvSpPr txBox="1"/>
          <p:nvPr/>
        </p:nvSpPr>
        <p:spPr>
          <a:xfrm>
            <a:off x="7376583" y="666750"/>
            <a:ext cx="4381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采集的数据均为生活中的实际值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运筹学大作业汇报"/>
          <p:cNvSpPr txBox="1"/>
          <p:nvPr/>
        </p:nvSpPr>
        <p:spPr>
          <a:xfrm>
            <a:off x="819150" y="615950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运筹学大作业汇报</a:t>
            </a:r>
          </a:p>
        </p:txBody>
      </p:sp>
      <p:sp>
        <p:nvSpPr>
          <p:cNvPr id="169" name="工厂地址的初步筛选"/>
          <p:cNvSpPr txBox="1"/>
          <p:nvPr/>
        </p:nvSpPr>
        <p:spPr>
          <a:xfrm>
            <a:off x="6597650" y="577850"/>
            <a:ext cx="56007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工厂地址的初步筛选</a:t>
            </a:r>
          </a:p>
        </p:txBody>
      </p:sp>
      <p:pic>
        <p:nvPicPr>
          <p:cNvPr id="170" name="All_city.png" descr="All_cit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927" y="1564282"/>
            <a:ext cx="7774385" cy="7774386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调用高德API，在静态地图上显示中国中部、东部的主要城市。"/>
          <p:cNvSpPr txBox="1"/>
          <p:nvPr/>
        </p:nvSpPr>
        <p:spPr>
          <a:xfrm>
            <a:off x="8745254" y="5446892"/>
            <a:ext cx="3164597" cy="2399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200">
                <a:solidFill>
                  <a:srgbClr val="24292E"/>
                </a:solidFill>
              </a:defRPr>
            </a:lvl1pPr>
          </a:lstStyle>
          <a:p>
            <a:pPr/>
            <a:r>
              <a:t>调用高德API，在静态地图上显示中国中部、东部的主要城市。 </a:t>
            </a:r>
          </a:p>
        </p:txBody>
      </p:sp>
      <p:sp>
        <p:nvSpPr>
          <p:cNvPr id="172" name="缩放级别room=5"/>
          <p:cNvSpPr txBox="1"/>
          <p:nvPr/>
        </p:nvSpPr>
        <p:spPr>
          <a:xfrm>
            <a:off x="10128437" y="8662176"/>
            <a:ext cx="244754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缩放级别room=5</a:t>
            </a:r>
          </a:p>
        </p:txBody>
      </p:sp>
      <p:sp>
        <p:nvSpPr>
          <p:cNvPr id="173" name="由基本假设可知，离目标城市越近，所需的总路费就…"/>
          <p:cNvSpPr txBox="1"/>
          <p:nvPr/>
        </p:nvSpPr>
        <p:spPr>
          <a:xfrm>
            <a:off x="8745254" y="2531786"/>
            <a:ext cx="3408973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200">
                <a:solidFill>
                  <a:srgbClr val="24292E"/>
                </a:solidFill>
              </a:defRPr>
            </a:pPr>
            <a:r>
              <a:t>由基本假设可知，离目标城市越近，所需的总路费就</a:t>
            </a:r>
          </a:p>
          <a:p>
            <a:pPr algn="l" defTabSz="457200">
              <a:defRPr sz="3200">
                <a:solidFill>
                  <a:srgbClr val="24292E"/>
                </a:solidFill>
              </a:defRPr>
            </a:pPr>
            <a:r>
              <a:t>越少。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运筹学大作业汇报"/>
          <p:cNvSpPr txBox="1"/>
          <p:nvPr/>
        </p:nvSpPr>
        <p:spPr>
          <a:xfrm>
            <a:off x="768350" y="895350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运筹学大作业汇报</a:t>
            </a:r>
          </a:p>
        </p:txBody>
      </p:sp>
      <p:sp>
        <p:nvSpPr>
          <p:cNvPr id="176" name="变量介绍"/>
          <p:cNvSpPr txBox="1"/>
          <p:nvPr/>
        </p:nvSpPr>
        <p:spPr>
          <a:xfrm>
            <a:off x="5073650" y="1835150"/>
            <a:ext cx="2857500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/>
            </a:lvl1pPr>
          </a:lstStyle>
          <a:p>
            <a:pPr/>
            <a:r>
              <a:t>变量介绍</a:t>
            </a:r>
          </a:p>
        </p:txBody>
      </p:sp>
      <p:sp>
        <p:nvSpPr>
          <p:cNvPr id="177" name="1、工厂的选址…"/>
          <p:cNvSpPr txBox="1"/>
          <p:nvPr/>
        </p:nvSpPr>
        <p:spPr>
          <a:xfrm>
            <a:off x="1283624" y="3533859"/>
            <a:ext cx="10742352" cy="3331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ts val="3500"/>
              </a:lnSpc>
              <a:defRPr b="0" sz="4800"/>
            </a:pPr>
            <a:r>
              <a:t>1、工厂的选址</a:t>
            </a:r>
            <a:endParaRPr sz="3000"/>
          </a:p>
          <a:p>
            <a:pPr algn="l">
              <a:lnSpc>
                <a:spcPts val="3500"/>
              </a:lnSpc>
              <a:defRPr b="0" sz="4800"/>
            </a:pPr>
            <a:endParaRPr sz="3000"/>
          </a:p>
          <a:p>
            <a:pPr algn="l">
              <a:lnSpc>
                <a:spcPts val="3500"/>
              </a:lnSpc>
              <a:defRPr b="0" sz="4800"/>
            </a:pPr>
            <a:r>
              <a:t>2、工厂的产量</a:t>
            </a:r>
          </a:p>
          <a:p>
            <a:pPr algn="l">
              <a:lnSpc>
                <a:spcPts val="3500"/>
              </a:lnSpc>
              <a:defRPr b="0" sz="4800"/>
            </a:pPr>
          </a:p>
          <a:p>
            <a:pPr algn="l">
              <a:lnSpc>
                <a:spcPts val="3500"/>
              </a:lnSpc>
              <a:defRPr b="0" sz="4800"/>
            </a:pPr>
            <a:r>
              <a:t>3、工厂   向城市   输送的总数量</a:t>
            </a:r>
          </a:p>
          <a:p>
            <a:pPr algn="l">
              <a:lnSpc>
                <a:spcPts val="3500"/>
              </a:lnSpc>
              <a:defRPr b="0" sz="4800"/>
            </a:pPr>
          </a:p>
          <a:p>
            <a:pPr algn="l">
              <a:lnSpc>
                <a:spcPts val="3500"/>
              </a:lnSpc>
              <a:defRPr b="0" sz="4800"/>
            </a:pPr>
            <a:r>
              <a:t>4、工厂的生产年限 year</a:t>
            </a:r>
          </a:p>
        </p:txBody>
      </p:sp>
      <p:sp>
        <p:nvSpPr>
          <p:cNvPr id="178" name="注：经过合理调研后，为进一步精简模型，生产年限仅取“1年、10年、50年”三个值"/>
          <p:cNvSpPr txBox="1"/>
          <p:nvPr/>
        </p:nvSpPr>
        <p:spPr>
          <a:xfrm>
            <a:off x="851255" y="7509933"/>
            <a:ext cx="1130229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注：经过合理调研后，为进一步精简模型，生产年限仅取“1年、10年、50年”三个值</a:t>
            </a:r>
          </a:p>
        </p:txBody>
      </p:sp>
      <p:pic>
        <p:nvPicPr>
          <p:cNvPr id="179" name="屏幕快照 2019-06-09 下午7.08.17.png" descr="屏幕快照 2019-06-09 下午7.08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7698" y="3398139"/>
            <a:ext cx="625145" cy="669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屏幕快照 2019-06-09 下午7.10.29.png" descr="屏幕快照 2019-06-09 下午7.10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19437" y="4339759"/>
            <a:ext cx="581667" cy="669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屏幕快照 2019-06-09 下午7.13.37.png" descr="屏幕快照 2019-06-09 下午7.13.3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10196" y="5162846"/>
            <a:ext cx="342901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屏幕快照 2019-06-09 下午7.13.26.png" descr="屏幕快照 2019-06-09 下午7.13.2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41989" y="5162846"/>
            <a:ext cx="272717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屏幕快照 2019-06-09 下午7.15.02.png" descr="屏幕快照 2019-06-09 下午7.15.0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078243" y="5181600"/>
            <a:ext cx="909682" cy="894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